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22"/>
  </p:notesMasterIdLst>
  <p:sldIdLst>
    <p:sldId id="281" r:id="rId3"/>
    <p:sldId id="265" r:id="rId4"/>
    <p:sldId id="272" r:id="rId5"/>
    <p:sldId id="264" r:id="rId6"/>
    <p:sldId id="282" r:id="rId7"/>
    <p:sldId id="285" r:id="rId8"/>
    <p:sldId id="283" r:id="rId9"/>
    <p:sldId id="262" r:id="rId10"/>
    <p:sldId id="260" r:id="rId11"/>
    <p:sldId id="263" r:id="rId12"/>
    <p:sldId id="266" r:id="rId13"/>
    <p:sldId id="267" r:id="rId14"/>
    <p:sldId id="284" r:id="rId15"/>
    <p:sldId id="288" r:id="rId16"/>
    <p:sldId id="268" r:id="rId17"/>
    <p:sldId id="280" r:id="rId18"/>
    <p:sldId id="287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 autoAdjust="0"/>
    <p:restoredTop sz="76800" autoAdjust="0"/>
  </p:normalViewPr>
  <p:slideViewPr>
    <p:cSldViewPr snapToGrid="0">
      <p:cViewPr varScale="1">
        <p:scale>
          <a:sx n="51" d="100"/>
          <a:sy n="51" d="100"/>
        </p:scale>
        <p:origin x="1962" y="72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3-4-2019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73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13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88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513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95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66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48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66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35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07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15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97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37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2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1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1" y="5392804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7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3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2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1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5" y="4359608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3" y="701037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3" y="702257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7" y="663109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6" y="343533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7" y="663109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6" y="343533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92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0650" y="6209999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1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1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14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2" y="6353999"/>
            <a:ext cx="1008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0650" y="6209999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1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1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pic>
        <p:nvPicPr>
          <p:cNvPr id="14" name="Afbeelding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2" y="6353999"/>
            <a:ext cx="1008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tiff"/><Relationship Id="rId4" Type="http://schemas.openxmlformats.org/officeDocument/2006/relationships/image" Target="../media/image12.png"/><Relationship Id="rId9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p0.vanderbilt.edu/sustainvu/wp-login.php?redirect_to=https://wp0.vanderbilt.edu/sustainvu/2019/01/engineering-and-science-building-recognized-for-green-desig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1" y="1080000"/>
            <a:ext cx="8280132" cy="4024798"/>
          </a:xfrm>
        </p:spPr>
        <p:txBody>
          <a:bodyPr/>
          <a:lstStyle/>
          <a:p>
            <a:r>
              <a:rPr lang="en-US" dirty="0"/>
              <a:t>Life Cycle Assessment of Novel Technical Routes to </a:t>
            </a:r>
            <a:r>
              <a:rPr lang="en-US" dirty="0" err="1"/>
              <a:t>Valorise</a:t>
            </a:r>
            <a:r>
              <a:rPr lang="en-US" dirty="0"/>
              <a:t> Municipal Solid Waste Incineration (MSWI) Bottom Ash (BA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From the research labs to environmental assessment models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1" y="5392804"/>
            <a:ext cx="8280132" cy="853884"/>
          </a:xfrm>
        </p:spPr>
        <p:txBody>
          <a:bodyPr>
            <a:normAutofit/>
          </a:bodyPr>
          <a:lstStyle/>
          <a:p>
            <a:r>
              <a:rPr lang="en-GB" sz="2000" b="1" u="sng" dirty="0"/>
              <a:t>Giovanna SAUVE</a:t>
            </a:r>
            <a:r>
              <a:rPr lang="en-GB" sz="2000" b="1" dirty="0"/>
              <a:t>, Hugo LUCAS, Patricia R. MONICH, Enrico BERNARDO, Bernd FRIEDRICH, Karel VAN ACKER</a:t>
            </a:r>
            <a:endParaRPr lang="nl-NL" sz="2000" b="1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1091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1: Upscaling data from lab to commercial scale (I)</a:t>
            </a:r>
            <a:endParaRPr lang="nl-BE" dirty="0"/>
          </a:p>
        </p:txBody>
      </p:sp>
      <p:sp>
        <p:nvSpPr>
          <p:cNvPr id="17" name="Rectangle 13"/>
          <p:cNvSpPr/>
          <p:nvPr/>
        </p:nvSpPr>
        <p:spPr>
          <a:xfrm>
            <a:off x="4789822" y="4546362"/>
            <a:ext cx="862881" cy="30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2" name="Group 21"/>
          <p:cNvGrpSpPr/>
          <p:nvPr/>
        </p:nvGrpSpPr>
        <p:grpSpPr>
          <a:xfrm>
            <a:off x="170611" y="1509381"/>
            <a:ext cx="5482092" cy="4384280"/>
            <a:chOff x="830589" y="1494376"/>
            <a:chExt cx="5067755" cy="4384278"/>
          </a:xfrm>
        </p:grpSpPr>
        <p:cxnSp>
          <p:nvCxnSpPr>
            <p:cNvPr id="7" name="Gerader Verbinder 9"/>
            <p:cNvCxnSpPr/>
            <p:nvPr/>
          </p:nvCxnSpPr>
          <p:spPr>
            <a:xfrm>
              <a:off x="1185964" y="1675852"/>
              <a:ext cx="0" cy="30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2"/>
            <p:cNvSpPr txBox="1"/>
            <p:nvPr/>
          </p:nvSpPr>
          <p:spPr>
            <a:xfrm rot="16200000">
              <a:off x="184408" y="2198091"/>
              <a:ext cx="1633780" cy="341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Development</a:t>
              </a:r>
              <a:endParaRPr lang="nl-BE" b="1" dirty="0"/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1417153" y="5385592"/>
              <a:ext cx="1934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Pilot scale = transition</a:t>
              </a:r>
              <a:endParaRPr lang="nl-BE" sz="1400" b="1" dirty="0"/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3773354" y="5570877"/>
              <a:ext cx="21249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Full industrial scale: BAT</a:t>
              </a:r>
              <a:endParaRPr lang="nl-BE" sz="1400" b="1" dirty="0"/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2692005" y="5013865"/>
              <a:ext cx="26293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Full industrial scale: average</a:t>
              </a:r>
              <a:endParaRPr lang="nl-BE" sz="1400" b="1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1081423" y="1494376"/>
              <a:ext cx="4495800" cy="250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Rectangle 13"/>
            <p:cNvSpPr/>
            <p:nvPr/>
          </p:nvSpPr>
          <p:spPr>
            <a:xfrm rot="5400000">
              <a:off x="3792657" y="3154883"/>
              <a:ext cx="3630991" cy="30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3931364" y="4723852"/>
              <a:ext cx="1308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Experience</a:t>
              </a:r>
              <a:endParaRPr lang="nl-BE" b="1" dirty="0"/>
            </a:p>
          </p:txBody>
        </p:sp>
        <p:sp>
          <p:nvSpPr>
            <p:cNvPr id="24" name="TextBox 16"/>
            <p:cNvSpPr txBox="1"/>
            <p:nvPr/>
          </p:nvSpPr>
          <p:spPr>
            <a:xfrm>
              <a:off x="965748" y="4923584"/>
              <a:ext cx="8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Lab scale</a:t>
              </a:r>
              <a:endParaRPr lang="nl-BE" sz="14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85964" y="1675852"/>
              <a:ext cx="4286718" cy="3066256"/>
              <a:chOff x="1185964" y="1675852"/>
              <a:chExt cx="4286718" cy="3066256"/>
            </a:xfrm>
          </p:grpSpPr>
          <p:pic>
            <p:nvPicPr>
              <p:cNvPr id="6" name="Picture 2" descr="Risultati immagini per technology learning curv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40" b="10579"/>
              <a:stretch/>
            </p:blipFill>
            <p:spPr bwMode="auto">
              <a:xfrm>
                <a:off x="1185964" y="1675852"/>
                <a:ext cx="4286718" cy="30662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791410" y="1701194"/>
                <a:ext cx="3656400" cy="413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Technology development curve</a:t>
                </a:r>
                <a:endParaRPr lang="nl-B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243217" y="2777015"/>
                <a:ext cx="1204593" cy="869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cxnSp>
          <p:nvCxnSpPr>
            <p:cNvPr id="11" name="Straight Arrow Connector 11"/>
            <p:cNvCxnSpPr/>
            <p:nvPr/>
          </p:nvCxnSpPr>
          <p:spPr>
            <a:xfrm flipH="1">
              <a:off x="4545009" y="2262147"/>
              <a:ext cx="1" cy="33228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0"/>
            <p:cNvCxnSpPr/>
            <p:nvPr/>
          </p:nvCxnSpPr>
          <p:spPr>
            <a:xfrm flipH="1">
              <a:off x="3929164" y="3092947"/>
              <a:ext cx="11800" cy="20076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>
              <a:off x="2530924" y="4639364"/>
              <a:ext cx="0" cy="8150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9"/>
            <p:cNvCxnSpPr/>
            <p:nvPr/>
          </p:nvCxnSpPr>
          <p:spPr>
            <a:xfrm>
              <a:off x="1403577" y="4138813"/>
              <a:ext cx="0" cy="8150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364617" y="1855244"/>
            <a:ext cx="366425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processes included in scenarios are at </a:t>
            </a:r>
            <a:r>
              <a:rPr lang="en-US" sz="2000" b="1" dirty="0"/>
              <a:t>different levels of the learning curve</a:t>
            </a:r>
            <a:r>
              <a:rPr lang="en-US" sz="2000" dirty="0"/>
              <a:t>: </a:t>
            </a:r>
          </a:p>
          <a:p>
            <a:endParaRPr lang="en-US" sz="2000" dirty="0"/>
          </a:p>
          <a:p>
            <a:pPr marL="742932" lvl="1" indent="-285744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>
                <a:sym typeface="Wingdings" panose="05000000000000000000" pitchFamily="2" charset="2"/>
              </a:rPr>
              <a:t>Overestimation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marL="742932" lvl="1" indent="-285744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ym typeface="Wingdings" panose="05000000000000000000" pitchFamily="2" charset="2"/>
              </a:rPr>
              <a:t>Need to </a:t>
            </a:r>
            <a:r>
              <a:rPr lang="en-US" sz="2000" b="1" dirty="0" smtClean="0">
                <a:sym typeface="Wingdings" panose="05000000000000000000" pitchFamily="2" charset="2"/>
              </a:rPr>
              <a:t>optimize</a:t>
            </a:r>
            <a:endParaRPr lang="en-US" sz="2000" b="1" dirty="0"/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Mass and energy balances can differ significantly</a:t>
            </a:r>
          </a:p>
        </p:txBody>
      </p:sp>
    </p:spTree>
    <p:extLst>
      <p:ext uri="{BB962C8B-B14F-4D97-AF65-F5344CB8AC3E}">
        <p14:creationId xmlns:p14="http://schemas.microsoft.com/office/powerpoint/2010/main" val="13351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2: Upscaling </a:t>
            </a:r>
            <a:r>
              <a:rPr lang="en-US" dirty="0"/>
              <a:t>data from lab to commercial scale (</a:t>
            </a:r>
            <a:r>
              <a:rPr lang="en-US" dirty="0" smtClean="0"/>
              <a:t>II)</a:t>
            </a:r>
            <a:endParaRPr lang="nl-BE" dirty="0"/>
          </a:p>
        </p:txBody>
      </p:sp>
      <p:sp>
        <p:nvSpPr>
          <p:cNvPr id="13" name="Chevron 12"/>
          <p:cNvSpPr/>
          <p:nvPr/>
        </p:nvSpPr>
        <p:spPr>
          <a:xfrm>
            <a:off x="588461" y="4722764"/>
            <a:ext cx="3153806" cy="1268828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Available Frameworks</a:t>
            </a:r>
            <a:endParaRPr lang="nl-BE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7755" y="1457548"/>
            <a:ext cx="6485213" cy="2268998"/>
            <a:chOff x="-14144" y="1431150"/>
            <a:chExt cx="8469219" cy="2886343"/>
          </a:xfrm>
        </p:grpSpPr>
        <p:sp>
          <p:nvSpPr>
            <p:cNvPr id="9" name="Tijdelijke aanduiding voor dianummer 3"/>
            <p:cNvSpPr txBox="1">
              <a:spLocks/>
            </p:cNvSpPr>
            <p:nvPr/>
          </p:nvSpPr>
          <p:spPr>
            <a:xfrm>
              <a:off x="-14144" y="2263816"/>
              <a:ext cx="533400" cy="244475"/>
            </a:xfrm>
            <a:prstGeom prst="rect">
              <a:avLst/>
            </a:prstGeom>
          </p:spPr>
          <p:txBody>
            <a:bodyPr vert="horz" lIns="0" tIns="0" rIns="0" bIns="0" rtlCol="0" anchor="ctr">
              <a:normAutofit lnSpcReduction="1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000" kern="1200" baseline="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8F82E0A0-C266-4798-8C8F-B9F91E9DA37E}" type="slidenum">
                <a:rPr lang="en-US" sz="1400" b="1">
                  <a:solidFill>
                    <a:srgbClr val="FFFFFF"/>
                  </a:solidFill>
                </a:rPr>
                <a:pPr algn="ctr"/>
                <a:t>11</a:t>
              </a:fld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824" y="1611152"/>
              <a:ext cx="1619251" cy="227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">
              <a:extLst>
                <a:ext uri="{FF2B5EF4-FFF2-40B4-BE49-F238E27FC236}">
                  <a16:creationId xmlns:a16="http://schemas.microsoft.com/office/drawing/2014/main" id="{6BECD33F-BE5E-4F94-B409-C088C99B7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366" y="2068769"/>
              <a:ext cx="1287829" cy="12737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C6F214-F305-47FE-9BF0-2D1C319E1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799" y="2073229"/>
              <a:ext cx="1061431" cy="1958822"/>
            </a:xfrm>
            <a:prstGeom prst="rect">
              <a:avLst/>
            </a:prstGeom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35F7A3B0-28CD-4004-9F11-AB52183E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58" y="1927969"/>
              <a:ext cx="1122497" cy="199675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0AC6C8-C972-4998-B52B-95EB3B6173C9}"/>
                </a:ext>
              </a:extLst>
            </p:cNvPr>
            <p:cNvSpPr/>
            <p:nvPr/>
          </p:nvSpPr>
          <p:spPr>
            <a:xfrm>
              <a:off x="324034" y="1440810"/>
              <a:ext cx="1756439" cy="360000"/>
            </a:xfrm>
            <a:prstGeom prst="rect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chemeClr val="tx1"/>
                  </a:solidFill>
                </a:rPr>
                <a:t>Dissolution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05D16585-273D-4033-B617-63704B940920}"/>
                </a:ext>
              </a:extLst>
            </p:cNvPr>
            <p:cNvSpPr/>
            <p:nvPr/>
          </p:nvSpPr>
          <p:spPr>
            <a:xfrm>
              <a:off x="4720343" y="1431150"/>
              <a:ext cx="1266087" cy="359999"/>
            </a:xfrm>
            <a:prstGeom prst="rect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chemeClr val="tx1"/>
                  </a:solidFill>
                </a:rPr>
                <a:t>Curing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178AD2-F71E-4DE0-8E73-F505FBC4D95A}"/>
                </a:ext>
              </a:extLst>
            </p:cNvPr>
            <p:cNvSpPr/>
            <p:nvPr/>
          </p:nvSpPr>
          <p:spPr>
            <a:xfrm>
              <a:off x="2496421" y="1441783"/>
              <a:ext cx="1479355" cy="359999"/>
            </a:xfrm>
            <a:prstGeom prst="rect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Foaming</a:t>
              </a:r>
              <a:r>
                <a:rPr lang="es-E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D16585-273D-4033-B617-63704B940920}"/>
                </a:ext>
              </a:extLst>
            </p:cNvPr>
            <p:cNvSpPr/>
            <p:nvPr/>
          </p:nvSpPr>
          <p:spPr>
            <a:xfrm>
              <a:off x="6912057" y="1450587"/>
              <a:ext cx="1266086" cy="359999"/>
            </a:xfrm>
            <a:prstGeom prst="rect">
              <a:avLst/>
            </a:prstGeom>
            <a:noFill/>
            <a:ln w="444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chemeClr val="tx1"/>
                  </a:solidFill>
                </a:rPr>
                <a:t>Firing</a:t>
              </a:r>
            </a:p>
          </p:txBody>
        </p:sp>
        <p:sp>
          <p:nvSpPr>
            <p:cNvPr id="20" name="Pfeil nach rechts 8"/>
            <p:cNvSpPr/>
            <p:nvPr/>
          </p:nvSpPr>
          <p:spPr bwMode="auto">
            <a:xfrm>
              <a:off x="1808811" y="2644276"/>
              <a:ext cx="261822" cy="776176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latin typeface="Arial" charset="0"/>
              </a:endParaRPr>
            </a:p>
          </p:txBody>
        </p:sp>
        <p:sp>
          <p:nvSpPr>
            <p:cNvPr id="21" name="Pfeil nach rechts 41"/>
            <p:cNvSpPr/>
            <p:nvPr/>
          </p:nvSpPr>
          <p:spPr bwMode="auto">
            <a:xfrm>
              <a:off x="3995463" y="2625913"/>
              <a:ext cx="261822" cy="776176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latin typeface="Arial" charset="0"/>
              </a:endParaRPr>
            </a:p>
          </p:txBody>
        </p:sp>
        <p:sp>
          <p:nvSpPr>
            <p:cNvPr id="22" name="Pfeil nach rechts 42"/>
            <p:cNvSpPr/>
            <p:nvPr/>
          </p:nvSpPr>
          <p:spPr bwMode="auto">
            <a:xfrm>
              <a:off x="6413288" y="2625913"/>
              <a:ext cx="261822" cy="776176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latin typeface="Arial" charset="0"/>
              </a:endParaRPr>
            </a:p>
          </p:txBody>
        </p:sp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8D3BC6B0-A7E5-497B-B9D9-24E5E8755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143" y="3470896"/>
              <a:ext cx="915693" cy="59250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CEE31A6-D399-41D5-881F-FBEB301C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99219" y="3628585"/>
              <a:ext cx="1292464" cy="68890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76000" y="4188615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Rabelo</a:t>
            </a:r>
            <a:r>
              <a:rPr lang="en-US" dirty="0"/>
              <a:t> </a:t>
            </a:r>
            <a:r>
              <a:rPr lang="en-US" dirty="0" err="1"/>
              <a:t>Monich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(2018), Lucas </a:t>
            </a:r>
            <a:r>
              <a:rPr lang="en-US" i="1" dirty="0"/>
              <a:t>et al.</a:t>
            </a:r>
            <a:r>
              <a:rPr lang="en-US" dirty="0"/>
              <a:t> (2018)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742267" y="4812312"/>
            <a:ext cx="5096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Linear relation for stoichiometric amounts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Heating energy = f(reactor</a:t>
            </a:r>
            <a:r>
              <a:rPr lang="en-US" dirty="0" smtClean="0"/>
              <a:t>, reaction parameters, heating element)</a:t>
            </a:r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Optimized values depending on scaling factor</a:t>
            </a:r>
          </a:p>
        </p:txBody>
      </p:sp>
      <p:sp>
        <p:nvSpPr>
          <p:cNvPr id="26" name="Pfeil nach rechts 8"/>
          <p:cNvSpPr/>
          <p:nvPr/>
        </p:nvSpPr>
        <p:spPr bwMode="auto">
          <a:xfrm>
            <a:off x="6634317" y="2330008"/>
            <a:ext cx="200487" cy="610164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60" y="919416"/>
            <a:ext cx="1706191" cy="15712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74" y="2637587"/>
            <a:ext cx="1684255" cy="15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2: Quality of materials and substitution factors </a:t>
            </a:r>
            <a:endParaRPr lang="nl-BE" dirty="0"/>
          </a:p>
        </p:txBody>
      </p:sp>
      <p:grpSp>
        <p:nvGrpSpPr>
          <p:cNvPr id="7" name="Group 4"/>
          <p:cNvGrpSpPr/>
          <p:nvPr/>
        </p:nvGrpSpPr>
        <p:grpSpPr>
          <a:xfrm>
            <a:off x="52472" y="1368000"/>
            <a:ext cx="8820595" cy="3543885"/>
            <a:chOff x="323528" y="1516156"/>
            <a:chExt cx="9060063" cy="3713044"/>
          </a:xfrm>
        </p:grpSpPr>
        <p:grpSp>
          <p:nvGrpSpPr>
            <p:cNvPr id="8" name="Gruppieren 3"/>
            <p:cNvGrpSpPr/>
            <p:nvPr/>
          </p:nvGrpSpPr>
          <p:grpSpPr>
            <a:xfrm>
              <a:off x="323528" y="1700808"/>
              <a:ext cx="9060063" cy="3528392"/>
              <a:chOff x="323528" y="1700808"/>
              <a:chExt cx="9060063" cy="3528392"/>
            </a:xfrm>
          </p:grpSpPr>
          <p:pic>
            <p:nvPicPr>
              <p:cNvPr id="10" name="Grafik 5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700808"/>
                <a:ext cx="7056784" cy="35283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Pfeil nach links 6"/>
              <p:cNvSpPr/>
              <p:nvPr/>
            </p:nvSpPr>
            <p:spPr>
              <a:xfrm>
                <a:off x="4644008" y="2996952"/>
                <a:ext cx="1008112" cy="360040"/>
              </a:xfrm>
              <a:prstGeom prst="lef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feld 7"/>
              <p:cNvSpPr txBox="1"/>
              <p:nvPr/>
            </p:nvSpPr>
            <p:spPr>
              <a:xfrm>
                <a:off x="4499991" y="3356992"/>
                <a:ext cx="576064" cy="67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Metal lost in BA</a:t>
                </a:r>
              </a:p>
            </p:txBody>
          </p:sp>
          <p:cxnSp>
            <p:nvCxnSpPr>
              <p:cNvPr id="13" name="Gerade Verbindung 8"/>
              <p:cNvCxnSpPr/>
              <p:nvPr/>
            </p:nvCxnSpPr>
            <p:spPr>
              <a:xfrm flipV="1">
                <a:off x="5796136" y="1988840"/>
                <a:ext cx="0" cy="2664296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feld 9"/>
              <p:cNvSpPr txBox="1"/>
              <p:nvPr/>
            </p:nvSpPr>
            <p:spPr>
              <a:xfrm>
                <a:off x="4841187" y="4054790"/>
                <a:ext cx="972108" cy="48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200" dirty="0"/>
                  <a:t>Low efficiency</a:t>
                </a:r>
              </a:p>
            </p:txBody>
          </p:sp>
          <p:sp>
            <p:nvSpPr>
              <p:cNvPr id="15" name="Textfeld 10"/>
              <p:cNvSpPr txBox="1"/>
              <p:nvPr/>
            </p:nvSpPr>
            <p:spPr>
              <a:xfrm>
                <a:off x="5874712" y="3517558"/>
                <a:ext cx="1224136" cy="67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Aluminium  strongly polluted</a:t>
                </a:r>
              </a:p>
            </p:txBody>
          </p:sp>
          <p:cxnSp>
            <p:nvCxnSpPr>
              <p:cNvPr id="16" name="Gerade Verbindung 11"/>
              <p:cNvCxnSpPr/>
              <p:nvPr/>
            </p:nvCxnSpPr>
            <p:spPr>
              <a:xfrm flipV="1">
                <a:off x="1403648" y="2636912"/>
                <a:ext cx="0" cy="201622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Pfeil nach links 12"/>
              <p:cNvSpPr/>
              <p:nvPr/>
            </p:nvSpPr>
            <p:spPr>
              <a:xfrm>
                <a:off x="1025606" y="2996952"/>
                <a:ext cx="288032" cy="360040"/>
              </a:xfrm>
              <a:prstGeom prst="lef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feld 13"/>
              <p:cNvSpPr txBox="1"/>
              <p:nvPr/>
            </p:nvSpPr>
            <p:spPr>
              <a:xfrm>
                <a:off x="827583" y="3646765"/>
                <a:ext cx="648072" cy="67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Metal lost in BA</a:t>
                </a:r>
              </a:p>
            </p:txBody>
          </p:sp>
          <p:cxnSp>
            <p:nvCxnSpPr>
              <p:cNvPr id="19" name="Gerade Verbindung 14"/>
              <p:cNvCxnSpPr/>
              <p:nvPr/>
            </p:nvCxnSpPr>
            <p:spPr>
              <a:xfrm flipV="1">
                <a:off x="3131840" y="1988840"/>
                <a:ext cx="0" cy="2664296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feld 15"/>
              <p:cNvSpPr txBox="1"/>
              <p:nvPr/>
            </p:nvSpPr>
            <p:spPr>
              <a:xfrm>
                <a:off x="1763688" y="3840723"/>
                <a:ext cx="1349309" cy="67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Iron strongly oxidised ( need to be cleaned)</a:t>
                </a:r>
              </a:p>
            </p:txBody>
          </p:sp>
          <p:sp>
            <p:nvSpPr>
              <p:cNvPr id="21" name="Textfeld 16"/>
              <p:cNvSpPr txBox="1"/>
              <p:nvPr/>
            </p:nvSpPr>
            <p:spPr>
              <a:xfrm>
                <a:off x="3017299" y="3112693"/>
                <a:ext cx="792087" cy="48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Good quality</a:t>
                </a:r>
              </a:p>
            </p:txBody>
          </p:sp>
          <p:sp>
            <p:nvSpPr>
              <p:cNvPr id="22" name="Textfeld 17"/>
              <p:cNvSpPr txBox="1"/>
              <p:nvPr/>
            </p:nvSpPr>
            <p:spPr>
              <a:xfrm>
                <a:off x="7399155" y="2177554"/>
                <a:ext cx="1984436" cy="125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Quality of metals extracted in MSWI Bottom Ash</a:t>
                </a:r>
              </a:p>
            </p:txBody>
          </p:sp>
        </p:grpSp>
        <p:sp>
          <p:nvSpPr>
            <p:cNvPr id="9" name="Textfeld 4"/>
            <p:cNvSpPr txBox="1"/>
            <p:nvPr/>
          </p:nvSpPr>
          <p:spPr>
            <a:xfrm>
              <a:off x="956820" y="1516156"/>
              <a:ext cx="6423492" cy="38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Magnetic separation                     </a:t>
              </a:r>
              <a:r>
                <a:rPr lang="en-GB" dirty="0" smtClean="0"/>
                <a:t>Eddy </a:t>
              </a:r>
              <a:r>
                <a:rPr lang="en-GB" dirty="0"/>
                <a:t>Current Separator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03462" y="481912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[Lucas H. </a:t>
            </a:r>
            <a:r>
              <a:rPr lang="en-US" i="1" dirty="0"/>
              <a:t>et al, </a:t>
            </a:r>
            <a:r>
              <a:rPr lang="en-US" dirty="0"/>
              <a:t>2018]</a:t>
            </a:r>
            <a:endParaRPr lang="nl-BE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649" y="4590561"/>
            <a:ext cx="4435501" cy="16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impact assessment 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2709726" y="1637415"/>
            <a:ext cx="3855461" cy="4157209"/>
            <a:chOff x="702654" y="2113513"/>
            <a:chExt cx="3379819" cy="3871650"/>
          </a:xfrm>
        </p:grpSpPr>
        <p:sp>
          <p:nvSpPr>
            <p:cNvPr id="8" name="Rounded Rectangle 7"/>
            <p:cNvSpPr/>
            <p:nvPr/>
          </p:nvSpPr>
          <p:spPr>
            <a:xfrm>
              <a:off x="895927" y="2576942"/>
              <a:ext cx="1264887" cy="914399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Goal and Scope definition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5925" y="3760941"/>
              <a:ext cx="1264888" cy="9143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Inventory analysis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5924" y="4944940"/>
              <a:ext cx="1264888" cy="91439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</a:rPr>
                <a:t>Impact assessment</a:t>
              </a:r>
              <a:endParaRPr lang="nl-BE" sz="1600" b="1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85892" y="2576942"/>
              <a:ext cx="1237262" cy="3282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Interpretation</a:t>
              </a:r>
              <a:endParaRPr lang="nl-BE" sz="1400">
                <a:solidFill>
                  <a:schemeClr val="tx1"/>
                </a:solidFill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2160814" y="3034143"/>
              <a:ext cx="397452" cy="12469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000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2160814" y="4146443"/>
              <a:ext cx="397452" cy="12469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000"/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2162152" y="5339793"/>
              <a:ext cx="397452" cy="12469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00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2654" y="2113513"/>
              <a:ext cx="3379819" cy="38716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9265" y="2198785"/>
              <a:ext cx="3060393" cy="314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Life cycle assessment framework</a:t>
              </a:r>
              <a:endParaRPr lang="nl-B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076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impact assessment</a:t>
            </a:r>
            <a:endParaRPr lang="nl-BE" dirty="0"/>
          </a:p>
        </p:txBody>
      </p:sp>
      <p:sp>
        <p:nvSpPr>
          <p:cNvPr id="61" name="Rectangle 60"/>
          <p:cNvSpPr/>
          <p:nvPr/>
        </p:nvSpPr>
        <p:spPr>
          <a:xfrm>
            <a:off x="1356174" y="2190840"/>
            <a:ext cx="1811338" cy="3228975"/>
          </a:xfrm>
          <a:prstGeom prst="rect">
            <a:avLst/>
          </a:prstGeom>
          <a:solidFill>
            <a:srgbClr val="B60058">
              <a:lumMod val="20000"/>
              <a:lumOff val="80000"/>
            </a:srgbClr>
          </a:solidFill>
          <a:ln w="9525" cap="flat" cmpd="sng" algn="ctr">
            <a:solidFill>
              <a:srgbClr val="B60058">
                <a:lumMod val="20000"/>
                <a:lumOff val="8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56174" y="2251165"/>
            <a:ext cx="1811338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Raw Materials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Land use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CO</a:t>
            </a:r>
            <a:r>
              <a:rPr lang="fr-CH" b="1" baseline="-25000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VOC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SO</a:t>
            </a:r>
            <a:r>
              <a:rPr lang="fr-CH" b="1" baseline="30000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 err="1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NO</a:t>
            </a:r>
            <a:r>
              <a:rPr lang="fr-CH" b="1" baseline="-25000" dirty="0" err="1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x</a:t>
            </a:r>
            <a:endParaRPr lang="fr-CH" b="1" baseline="-25000" dirty="0">
              <a:solidFill>
                <a:srgbClr val="0081A1">
                  <a:lumMod val="75000"/>
                </a:srgbClr>
              </a:solidFill>
              <a:ea typeface="ＭＳ Ｐゴシック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CFC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PAH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rgbClr val="0081A1">
                    <a:lumMod val="75000"/>
                  </a:srgbClr>
                </a:solidFill>
                <a:ea typeface="ＭＳ Ｐゴシック" pitchFamily="34" charset="-128"/>
              </a:rPr>
              <a:t>DDT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81A1">
                  <a:lumMod val="75000"/>
                </a:srgbClr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34224" y="1455827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Ozone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depletion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34224" y="1671727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toxicity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34224" y="1889215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224" y="2105115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Ozoneformation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34224" y="2328952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Particules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34224" y="2544852"/>
            <a:ext cx="1800225" cy="215900"/>
          </a:xfrm>
          <a:prstGeom prst="rect">
            <a:avLst/>
          </a:prstGeom>
          <a:gradFill rotWithShape="1">
            <a:gsLst>
              <a:gs pos="100000">
                <a:srgbClr val="DAD002">
                  <a:tint val="100000"/>
                  <a:shade val="100000"/>
                  <a:satMod val="130000"/>
                </a:srgbClr>
              </a:gs>
              <a:gs pos="0">
                <a:srgbClr val="88AB33"/>
              </a:gs>
            </a:gsLst>
            <a:lin ang="16200000" scaled="0"/>
          </a:gra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change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42162" y="2851240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ecotox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42162" y="3103652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acidif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51687" y="3343365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land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occ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51687" y="3552915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Urban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land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occ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42162" y="3787865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Nat. land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34224" y="4037102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Marine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ecotox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34224" y="4273640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Marine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eutr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34224" y="4516527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Freshwater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eutr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34224" y="4772115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Freshw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Ecotox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29462" y="5081677"/>
            <a:ext cx="1800225" cy="215900"/>
          </a:xfrm>
          <a:prstGeom prst="rect">
            <a:avLst/>
          </a:prstGeom>
          <a:solidFill>
            <a:srgbClr val="D57C24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Fossil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fuel cons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29462" y="5338852"/>
            <a:ext cx="1800225" cy="215900"/>
          </a:xfrm>
          <a:prstGeom prst="rect">
            <a:avLst/>
          </a:prstGeom>
          <a:solidFill>
            <a:srgbClr val="D57C24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Mineral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529462" y="5578565"/>
            <a:ext cx="1800225" cy="215900"/>
          </a:xfrm>
          <a:prstGeom prst="rect">
            <a:avLst/>
          </a:prstGeom>
          <a:solidFill>
            <a:srgbClr val="D57C24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 cons.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3167512" y="3713252"/>
            <a:ext cx="361950" cy="323850"/>
          </a:xfrm>
          <a:prstGeom prst="rightArrow">
            <a:avLst/>
          </a:prstGeom>
          <a:gradFill rotWithShape="1">
            <a:gsLst>
              <a:gs pos="0">
                <a:srgbClr val="0081A1">
                  <a:tint val="100000"/>
                  <a:shade val="100000"/>
                  <a:satMod val="130000"/>
                </a:srgbClr>
              </a:gs>
              <a:gs pos="100000">
                <a:srgbClr val="0081A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17"/>
          <p:cNvSpPr>
            <a:spLocks noChangeArrowheads="1"/>
          </p:cNvSpPr>
          <p:nvPr/>
        </p:nvSpPr>
        <p:spPr bwMode="auto">
          <a:xfrm>
            <a:off x="1566518" y="1741063"/>
            <a:ext cx="139065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>
                <a:solidFill>
                  <a:srgbClr val="000000"/>
                </a:solidFill>
                <a:ea typeface="ＭＳ Ｐゴシック" pitchFamily="34" charset="-128"/>
              </a:rPr>
              <a:t>Substances</a:t>
            </a:r>
            <a:endParaRPr lang="en-GB" sz="16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6" name="Rectangle 17"/>
          <p:cNvSpPr>
            <a:spLocks noChangeArrowheads="1"/>
          </p:cNvSpPr>
          <p:nvPr/>
        </p:nvSpPr>
        <p:spPr bwMode="auto">
          <a:xfrm>
            <a:off x="3840612" y="1165315"/>
            <a:ext cx="11779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pitchFamily="34" charset="-128"/>
              </a:rPr>
              <a:t>Midpoints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590640" y="5996676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ectangle 17"/>
          <p:cNvSpPr>
            <a:spLocks noChangeArrowheads="1"/>
          </p:cNvSpPr>
          <p:nvPr/>
        </p:nvSpPr>
        <p:spPr bwMode="auto">
          <a:xfrm>
            <a:off x="810294" y="5644251"/>
            <a:ext cx="1384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pitchFamily="34" charset="-128"/>
              </a:rPr>
              <a:t>Uncertainty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353438" y="2448818"/>
            <a:ext cx="1311078" cy="222726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 smtClean="0">
                <a:solidFill>
                  <a:srgbClr val="FFFFFF"/>
                </a:solidFill>
              </a:rPr>
              <a:t>Person Equivalent (PE)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6225247" y="1739132"/>
            <a:ext cx="156746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 err="1" smtClean="0">
                <a:solidFill>
                  <a:srgbClr val="000000"/>
                </a:solidFill>
                <a:ea typeface="ＭＳ Ｐゴシック" pitchFamily="34" charset="-128"/>
              </a:rPr>
              <a:t>Normalization</a:t>
            </a:r>
            <a:endParaRPr lang="en-GB" sz="16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0" name="Right Brace 119"/>
          <p:cNvSpPr/>
          <p:nvPr/>
        </p:nvSpPr>
        <p:spPr>
          <a:xfrm>
            <a:off x="5636074" y="1455827"/>
            <a:ext cx="353753" cy="435828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8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/>
      <p:bldP spid="117" grpId="0"/>
      <p:bldP spid="118" grpId="0" animBg="1"/>
      <p:bldP spid="119" grpId="0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cycle impact assessment results (I)</a:t>
            </a:r>
            <a:endParaRPr lang="nl-BE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2773" r="1691" b="2647"/>
          <a:stretch>
            <a:fillRect/>
          </a:stretch>
        </p:blipFill>
        <p:spPr bwMode="auto">
          <a:xfrm>
            <a:off x="610867" y="1789991"/>
            <a:ext cx="7974335" cy="357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4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cycle impact assessment results (II) </a:t>
            </a:r>
            <a:endParaRPr lang="nl-BE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7" y="2235200"/>
            <a:ext cx="8589206" cy="2777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8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Introduction 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Life cycle assessment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Goal and scope definition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The new scenarios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Life cycle inventory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Life cycle impact assessment 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en-US" sz="2800" b="1" dirty="0" smtClean="0">
                <a:solidFill>
                  <a:srgbClr val="2F4D5D"/>
                </a:solidFill>
              </a:rPr>
              <a:t>Conclusions</a:t>
            </a:r>
            <a:endParaRPr lang="en-US" sz="2800" b="1" dirty="0">
              <a:solidFill>
                <a:srgbClr val="2F4D5D"/>
              </a:solidFill>
            </a:endParaRPr>
          </a:p>
          <a:p>
            <a:pPr marL="457189" lvl="1" indent="0">
              <a:buNone/>
            </a:pP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 of the Presentation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0169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7991475" cy="4680375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Quality and marketability </a:t>
            </a:r>
            <a:r>
              <a:rPr lang="en-US" sz="2000" dirty="0" smtClean="0"/>
              <a:t>of recovered materials are key factors in the LCA of resource recovery processes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quality of the materials </a:t>
            </a:r>
            <a:r>
              <a:rPr lang="en-US" sz="2000" dirty="0" smtClean="0"/>
              <a:t>also influences the </a:t>
            </a:r>
            <a:r>
              <a:rPr lang="en-US" sz="2000" b="1" dirty="0" smtClean="0"/>
              <a:t>optimal recovery processes to consider </a:t>
            </a:r>
          </a:p>
          <a:p>
            <a:r>
              <a:rPr lang="en-US" sz="2000" b="1" dirty="0" smtClean="0"/>
              <a:t>Good communication</a:t>
            </a:r>
            <a:r>
              <a:rPr lang="en-US" sz="2000" dirty="0" smtClean="0"/>
              <a:t> between LCA practitioners and process experts could lead to </a:t>
            </a:r>
            <a:r>
              <a:rPr lang="en-US" sz="2000" b="1" dirty="0" smtClean="0"/>
              <a:t>better assessments and decision making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Resource recovery from MSWI BA leads to </a:t>
            </a:r>
            <a:r>
              <a:rPr lang="en-US" sz="2000" b="1" dirty="0" smtClean="0"/>
              <a:t>environmental savings (GWP, AP, AD)</a:t>
            </a:r>
          </a:p>
          <a:p>
            <a:r>
              <a:rPr lang="en-US" sz="2000" b="1" dirty="0" smtClean="0"/>
              <a:t>Environmental impacts</a:t>
            </a:r>
            <a:r>
              <a:rPr lang="en-US" sz="2000" dirty="0" smtClean="0"/>
              <a:t> of processes (ET, HT) are </a:t>
            </a:r>
            <a:r>
              <a:rPr lang="en-US" sz="2000" b="1" dirty="0" smtClean="0"/>
              <a:t>affected by processing routes chosen, waste disposal</a:t>
            </a:r>
          </a:p>
          <a:p>
            <a:r>
              <a:rPr lang="en-US" sz="2000" dirty="0" smtClean="0"/>
              <a:t>Further research would be required on the u</a:t>
            </a:r>
            <a:r>
              <a:rPr lang="en-US" sz="2000" b="1" dirty="0" smtClean="0"/>
              <a:t>se phase and </a:t>
            </a:r>
            <a:r>
              <a:rPr lang="en-US" sz="2000" b="1" dirty="0" err="1" smtClean="0"/>
              <a:t>EoL</a:t>
            </a:r>
            <a:r>
              <a:rPr lang="en-US" sz="2000" b="1" dirty="0" smtClean="0"/>
              <a:t> of the products</a:t>
            </a:r>
            <a:r>
              <a:rPr lang="en-US" sz="2000" dirty="0" smtClean="0"/>
              <a:t> (aggregates and foam glass): leaching and recyclability potential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81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nl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7" y="4813383"/>
            <a:ext cx="7444471" cy="1064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3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Introduction </a:t>
            </a:r>
          </a:p>
          <a:p>
            <a:r>
              <a:rPr lang="en-US" sz="2800" b="1" dirty="0" smtClean="0"/>
              <a:t>Life cycle assessment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Goal and scope definition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The new scenarios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Life cycle inventory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Life cycle impact assessment </a:t>
            </a:r>
            <a:endParaRPr lang="en-US" sz="2800" b="1" dirty="0"/>
          </a:p>
          <a:p>
            <a:pPr lvl="0"/>
            <a:r>
              <a:rPr lang="en-US" sz="2800" b="1" dirty="0" smtClean="0">
                <a:solidFill>
                  <a:srgbClr val="2F4D5D"/>
                </a:solidFill>
              </a:rPr>
              <a:t>Conclusions</a:t>
            </a:r>
            <a:endParaRPr lang="en-US" sz="2800" b="1" dirty="0">
              <a:solidFill>
                <a:srgbClr val="2F4D5D"/>
              </a:solidFill>
            </a:endParaRPr>
          </a:p>
          <a:p>
            <a:pPr marL="457189" lvl="1" indent="0">
              <a:buNone/>
            </a:pP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 of the Presentation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8319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Introduction </a:t>
            </a:r>
          </a:p>
          <a:p>
            <a:pPr lvl="0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Life cycle assessment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Goal and scope definition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The new scenarios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Life cycle inventory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Life cycle impact assessment </a:t>
            </a:r>
          </a:p>
          <a:p>
            <a:pPr lvl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Conclusions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 of the Presentation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6809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6th International Slag </a:t>
            </a:r>
            <a:r>
              <a:rPr lang="nl-NL" dirty="0" err="1" smtClean="0"/>
              <a:t>Valorisation</a:t>
            </a:r>
            <a:r>
              <a:rPr lang="nl-NL" dirty="0" smtClean="0"/>
              <a:t>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Incineration and Management of MSWI BA: State of the Art</a:t>
            </a:r>
            <a:endParaRPr lang="nl-BE" sz="3200" dirty="0"/>
          </a:p>
        </p:txBody>
      </p:sp>
      <p:pic>
        <p:nvPicPr>
          <p:cNvPr id="3074" name="Picture 2" descr="Risultati immagini per incineration bottom ash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" y="1879950"/>
            <a:ext cx="2874399" cy="25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7693" y="2123351"/>
            <a:ext cx="31662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Solid residues from MSWI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b="1" dirty="0"/>
              <a:t>25%-30% </a:t>
            </a:r>
            <a:r>
              <a:rPr lang="en-US" b="1" dirty="0" err="1"/>
              <a:t>wt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Bottom ash = 80%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Fe metals (8-10%)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 err="1" smtClean="0"/>
              <a:t>NFe</a:t>
            </a:r>
            <a:r>
              <a:rPr lang="en-US" dirty="0" smtClean="0"/>
              <a:t> </a:t>
            </a:r>
            <a:r>
              <a:rPr lang="en-US" dirty="0"/>
              <a:t>metals (2-5%)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Minerals (80-85%)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Unburned organics (&lt;1%)</a:t>
            </a:r>
          </a:p>
          <a:p>
            <a:endParaRPr lang="en-US" dirty="0"/>
          </a:p>
          <a:p>
            <a:r>
              <a:rPr lang="en-US" sz="1600" i="1" dirty="0"/>
              <a:t>      [</a:t>
            </a:r>
            <a:r>
              <a:rPr lang="nl-BE" sz="1600" i="1" dirty="0" err="1"/>
              <a:t>Hykš</a:t>
            </a:r>
            <a:r>
              <a:rPr lang="nl-BE" sz="1600" i="1" dirty="0"/>
              <a:t> &amp; </a:t>
            </a:r>
            <a:r>
              <a:rPr lang="nl-BE" sz="1600" i="1" dirty="0" err="1"/>
              <a:t>Hjelmar</a:t>
            </a:r>
            <a:r>
              <a:rPr lang="nl-BE" sz="1600" i="1" dirty="0"/>
              <a:t>, 2018]</a:t>
            </a:r>
            <a:endParaRPr lang="en-US" sz="1600" i="1" dirty="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0" name="Right Arrow 9"/>
          <p:cNvSpPr/>
          <p:nvPr/>
        </p:nvSpPr>
        <p:spPr>
          <a:xfrm>
            <a:off x="5785364" y="3212281"/>
            <a:ext cx="689699" cy="657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ounded Rectangle 11"/>
          <p:cNvSpPr/>
          <p:nvPr/>
        </p:nvSpPr>
        <p:spPr>
          <a:xfrm>
            <a:off x="6645925" y="3039985"/>
            <a:ext cx="2169995" cy="9111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Mechanical treatment</a:t>
            </a:r>
            <a:endParaRPr lang="nl-BE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45925" y="4675187"/>
            <a:ext cx="2169995" cy="1070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Landfill/ Aggregates</a:t>
            </a:r>
            <a:endParaRPr lang="nl-BE" sz="2400" b="1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389728" y="4210898"/>
            <a:ext cx="682388" cy="35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ight Arrow 15"/>
          <p:cNvSpPr/>
          <p:nvPr/>
        </p:nvSpPr>
        <p:spPr>
          <a:xfrm>
            <a:off x="2585593" y="3214153"/>
            <a:ext cx="689699" cy="657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72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does it mean sustainability? </a:t>
            </a:r>
            <a:endParaRPr lang="en-US" sz="3600" dirty="0"/>
          </a:p>
        </p:txBody>
      </p:sp>
      <p:pic>
        <p:nvPicPr>
          <p:cNvPr id="1030" name="Picture 6" descr="Risultati immagini per sustain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70" y="1326152"/>
            <a:ext cx="6110663" cy="49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374524" y="5854720"/>
            <a:ext cx="2769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>
                <a:latin typeface="Roboto"/>
                <a:hlinkClick r:id="rId4"/>
              </a:rPr>
              <a:t>©</a:t>
            </a:r>
            <a:r>
              <a:rPr lang="nl-BE" sz="1600" dirty="0">
                <a:latin typeface="Roboto"/>
              </a:rPr>
              <a:t> 2019 </a:t>
            </a:r>
            <a:r>
              <a:rPr lang="nl-BE" sz="1600" dirty="0" err="1">
                <a:latin typeface="Roboto"/>
              </a:rPr>
              <a:t>Vanderbilt</a:t>
            </a:r>
            <a:r>
              <a:rPr lang="nl-BE" sz="1600" dirty="0">
                <a:latin typeface="Roboto"/>
              </a:rPr>
              <a:t> University</a:t>
            </a:r>
            <a:endParaRPr lang="nl-BE" sz="1600" dirty="0"/>
          </a:p>
        </p:txBody>
      </p:sp>
      <p:sp>
        <p:nvSpPr>
          <p:cNvPr id="20" name="Oval 19"/>
          <p:cNvSpPr/>
          <p:nvPr/>
        </p:nvSpPr>
        <p:spPr>
          <a:xfrm>
            <a:off x="3367960" y="1904839"/>
            <a:ext cx="2375200" cy="23792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4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Introduction </a:t>
            </a:r>
          </a:p>
          <a:p>
            <a:r>
              <a:rPr lang="en-US" sz="2800" b="1" dirty="0" smtClean="0"/>
              <a:t>Life cycle assessment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Goal and scope definition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The new scenarios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Life cycle inventory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 smtClean="0"/>
              <a:t>Life cycle impact assessment </a:t>
            </a:r>
            <a:endParaRPr lang="en-US" sz="2800" b="1" dirty="0"/>
          </a:p>
          <a:p>
            <a:pPr lvl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Conclusions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189" lvl="1" indent="0">
              <a:buNone/>
            </a:pP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Outline of the Presentation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036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assessment (LCA)</a:t>
            </a:r>
            <a:endParaRPr lang="nl-BE" dirty="0"/>
          </a:p>
        </p:txBody>
      </p:sp>
      <p:pic>
        <p:nvPicPr>
          <p:cNvPr id="28" name="Picture 2" descr="Risultati immagini per life cycle assess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4888" r="6654" b="7111"/>
          <a:stretch/>
        </p:blipFill>
        <p:spPr bwMode="auto">
          <a:xfrm>
            <a:off x="2294072" y="1525028"/>
            <a:ext cx="3912128" cy="40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2294072" y="1525028"/>
            <a:ext cx="3912128" cy="4098422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30" name="Right Arrow 29"/>
          <p:cNvSpPr/>
          <p:nvPr/>
        </p:nvSpPr>
        <p:spPr>
          <a:xfrm>
            <a:off x="1540466" y="2399168"/>
            <a:ext cx="595600" cy="5133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ight Arrow 34"/>
          <p:cNvSpPr/>
          <p:nvPr/>
        </p:nvSpPr>
        <p:spPr>
          <a:xfrm>
            <a:off x="1544269" y="4064835"/>
            <a:ext cx="595600" cy="5133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ight Arrow 35"/>
          <p:cNvSpPr/>
          <p:nvPr/>
        </p:nvSpPr>
        <p:spPr>
          <a:xfrm>
            <a:off x="6362870" y="1992767"/>
            <a:ext cx="595600" cy="5133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ight Arrow 36"/>
          <p:cNvSpPr/>
          <p:nvPr/>
        </p:nvSpPr>
        <p:spPr>
          <a:xfrm>
            <a:off x="6362870" y="2869867"/>
            <a:ext cx="595600" cy="5133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ight Arrow 37"/>
          <p:cNvSpPr/>
          <p:nvPr/>
        </p:nvSpPr>
        <p:spPr>
          <a:xfrm>
            <a:off x="6362870" y="3746967"/>
            <a:ext cx="595600" cy="5133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ight Arrow 38"/>
          <p:cNvSpPr/>
          <p:nvPr/>
        </p:nvSpPr>
        <p:spPr>
          <a:xfrm>
            <a:off x="6360403" y="4624067"/>
            <a:ext cx="595600" cy="5133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xtBox 39"/>
          <p:cNvSpPr txBox="1"/>
          <p:nvPr/>
        </p:nvSpPr>
        <p:spPr>
          <a:xfrm>
            <a:off x="1220431" y="286986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</a:t>
            </a:r>
            <a:endParaRPr lang="nl-BE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055688" y="457820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Materials</a:t>
            </a:r>
            <a:endParaRPr lang="nl-BE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76400" y="247118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Emissions to air</a:t>
            </a:r>
            <a:endParaRPr lang="nl-BE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76400" y="337311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Emissions to soil</a:t>
            </a:r>
            <a:endParaRPr lang="nl-BE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276400" y="428271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Emissions to water</a:t>
            </a:r>
            <a:endParaRPr lang="nl-BE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276400" y="5169817"/>
            <a:ext cx="8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Waste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5227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71712" y="2230110"/>
            <a:ext cx="4379128" cy="3713287"/>
          </a:xfrm>
        </p:spPr>
        <p:txBody>
          <a:bodyPr>
            <a:noAutofit/>
          </a:bodyPr>
          <a:lstStyle/>
          <a:p>
            <a:endParaRPr lang="nl-BE" sz="2000" b="1" i="1" dirty="0" smtClean="0"/>
          </a:p>
          <a:p>
            <a:r>
              <a:rPr lang="nl-BE" sz="2000" b="1" i="1" dirty="0" err="1" smtClean="0"/>
              <a:t>Functional</a:t>
            </a:r>
            <a:r>
              <a:rPr lang="nl-BE" sz="2000" b="1" i="1" dirty="0" smtClean="0"/>
              <a:t> </a:t>
            </a:r>
            <a:r>
              <a:rPr lang="nl-BE" sz="2000" b="1" i="1" dirty="0"/>
              <a:t>Unit (FU):</a:t>
            </a:r>
            <a:r>
              <a:rPr lang="nl-BE" sz="2000" b="1" dirty="0"/>
              <a:t> </a:t>
            </a:r>
            <a:r>
              <a:rPr lang="nl-BE" sz="2000" dirty="0"/>
              <a:t>Treatment of 1 kg of MSWI </a:t>
            </a:r>
            <a:r>
              <a:rPr lang="nl-BE" sz="2000" dirty="0" smtClean="0"/>
              <a:t>BA</a:t>
            </a:r>
          </a:p>
          <a:p>
            <a:r>
              <a:rPr lang="en-US" sz="2000" dirty="0"/>
              <a:t>Data was derived from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Related studies: </a:t>
            </a:r>
            <a:r>
              <a:rPr lang="en-US" dirty="0" smtClean="0"/>
              <a:t>Lucas </a:t>
            </a:r>
            <a:r>
              <a:rPr lang="en-US" i="1" dirty="0"/>
              <a:t>et al. </a:t>
            </a:r>
            <a:r>
              <a:rPr lang="en-US" dirty="0"/>
              <a:t>(2017, 2018) </a:t>
            </a:r>
            <a:r>
              <a:rPr lang="en-US" dirty="0" smtClean="0"/>
              <a:t>; </a:t>
            </a:r>
            <a:r>
              <a:rPr lang="en-US" dirty="0" err="1" smtClean="0"/>
              <a:t>Rabelo</a:t>
            </a:r>
            <a:r>
              <a:rPr lang="en-US" dirty="0" smtClean="0"/>
              <a:t> </a:t>
            </a:r>
            <a:r>
              <a:rPr lang="en-US" dirty="0" err="1"/>
              <a:t>Monich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(</a:t>
            </a:r>
            <a:r>
              <a:rPr lang="en-US" dirty="0" smtClean="0"/>
              <a:t>2018)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Literature</a:t>
            </a: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Ecoinvent</a:t>
            </a:r>
            <a:r>
              <a:rPr lang="en-US" sz="2000" dirty="0" smtClean="0"/>
              <a:t> </a:t>
            </a:r>
            <a:r>
              <a:rPr lang="en-US" sz="2000" dirty="0"/>
              <a:t>database v3.3</a:t>
            </a:r>
            <a:endParaRPr lang="nl-BE" sz="2000" dirty="0"/>
          </a:p>
          <a:p>
            <a:endParaRPr lang="nl-BE" sz="2000" dirty="0"/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Life Cycle Assessment </a:t>
            </a:r>
            <a:endParaRPr lang="nl-BE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6000" y="2315211"/>
            <a:ext cx="3346251" cy="3789460"/>
            <a:chOff x="702654" y="2113513"/>
            <a:chExt cx="3379819" cy="3871650"/>
          </a:xfrm>
        </p:grpSpPr>
        <p:sp>
          <p:nvSpPr>
            <p:cNvPr id="10" name="Rounded Rectangle 9"/>
            <p:cNvSpPr/>
            <p:nvPr/>
          </p:nvSpPr>
          <p:spPr>
            <a:xfrm>
              <a:off x="895927" y="2576942"/>
              <a:ext cx="1163782" cy="91440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Goal and Scope definition</a:t>
              </a:r>
              <a:endParaRPr lang="nl-B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5926" y="3760941"/>
              <a:ext cx="1163783" cy="91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Inventory analysis</a:t>
              </a:r>
              <a:endParaRPr lang="nl-BE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5925" y="4944940"/>
              <a:ext cx="1163784" cy="91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Impact assessment</a:t>
              </a:r>
              <a:endParaRPr lang="nl-BE" sz="12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16566" y="2576942"/>
              <a:ext cx="1308889" cy="3282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Interpretation</a:t>
              </a:r>
              <a:endParaRPr lang="nl-BE" sz="1200">
                <a:solidFill>
                  <a:schemeClr val="tx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2124075" y="3034143"/>
              <a:ext cx="397452" cy="12469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2124075" y="4146443"/>
              <a:ext cx="397452" cy="12469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Left-Right Arrow 16"/>
            <p:cNvSpPr/>
            <p:nvPr/>
          </p:nvSpPr>
          <p:spPr>
            <a:xfrm>
              <a:off x="2125412" y="5339793"/>
              <a:ext cx="397452" cy="12469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2654" y="2113513"/>
              <a:ext cx="3379819" cy="38716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5001" y="2191338"/>
              <a:ext cx="3060393" cy="314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Life cycle assessment framework</a:t>
              </a:r>
              <a:endParaRPr lang="nl-BE" sz="1400" b="1"/>
            </a:p>
          </p:txBody>
        </p:sp>
      </p:grpSp>
      <p:sp>
        <p:nvSpPr>
          <p:cNvPr id="7" name="Rectangle 6"/>
          <p:cNvSpPr/>
          <p:nvPr/>
        </p:nvSpPr>
        <p:spPr>
          <a:xfrm>
            <a:off x="576000" y="1095133"/>
            <a:ext cx="7925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Goal </a:t>
            </a:r>
            <a:r>
              <a:rPr lang="en-US" sz="2000" b="1" i="1" dirty="0"/>
              <a:t>of the study</a:t>
            </a:r>
            <a:r>
              <a:rPr lang="en-US" sz="2000" dirty="0"/>
              <a:t>: </a:t>
            </a:r>
            <a:r>
              <a:rPr lang="en-US" sz="2000" dirty="0" smtClean="0"/>
              <a:t>Assess the environmental impact of MSWI BA valorization routes with focus on resource recovery potential, quality of materials and their marketability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9218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03/04/2019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6th International Slag Valorisation Symposium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valorization routes for MSWI BA</a:t>
            </a:r>
            <a:endParaRPr lang="nl-BE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5" y="1027416"/>
            <a:ext cx="8252270" cy="5182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74822" y="1027416"/>
            <a:ext cx="3946358" cy="45552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5165558" y="1027416"/>
            <a:ext cx="3495557" cy="45552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68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838</Words>
  <Application>Microsoft Office PowerPoint</Application>
  <PresentationFormat>On-screen Show (4:3)</PresentationFormat>
  <Paragraphs>221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Courier New</vt:lpstr>
      <vt:lpstr>Roboto</vt:lpstr>
      <vt:lpstr>Times</vt:lpstr>
      <vt:lpstr>Wingdings</vt:lpstr>
      <vt:lpstr>KU Leuven</vt:lpstr>
      <vt:lpstr>KU Leuven sedes</vt:lpstr>
      <vt:lpstr>Life Cycle Assessment of Novel Technical Routes to Valorise Municipal Solid Waste Incineration (MSWI) Bottom Ash (BA):  From the research labs to environmental assessment models</vt:lpstr>
      <vt:lpstr>Outline of the Presentation</vt:lpstr>
      <vt:lpstr>Outline of the Presentation</vt:lpstr>
      <vt:lpstr>Incineration and Management of MSWI BA: State of the Art</vt:lpstr>
      <vt:lpstr>What does it mean sustainability? </vt:lpstr>
      <vt:lpstr>Outline of the Presentation</vt:lpstr>
      <vt:lpstr>Life cycle assessment (LCA)</vt:lpstr>
      <vt:lpstr>The Life Cycle Assessment </vt:lpstr>
      <vt:lpstr>New valorization routes for MSWI BA</vt:lpstr>
      <vt:lpstr>Challenge 1: Upscaling data from lab to commercial scale (I)</vt:lpstr>
      <vt:lpstr>Challenge 2: Upscaling data from lab to commercial scale (II)</vt:lpstr>
      <vt:lpstr>Challenge 2: Quality of materials and substitution factors </vt:lpstr>
      <vt:lpstr>Life cycle impact assessment </vt:lpstr>
      <vt:lpstr>Life cycle impact assessment</vt:lpstr>
      <vt:lpstr>Life cycle impact assessment results (I)</vt:lpstr>
      <vt:lpstr>Life cycle impact assessment results (II) </vt:lpstr>
      <vt:lpstr>Outline of the Presentation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2019-04-03T10:01:15Z</dcterms:modified>
</cp:coreProperties>
</file>